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rimo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utfit Extra Bold" panose="020B0604020202020204" charset="0"/>
      <p:regular r:id="rId18"/>
    </p:embeddedFont>
  </p:embeddedFontLst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F4"/>
    <a:srgbClr val="EE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svg>
</file>

<file path=ppt/media/image12.png>
</file>

<file path=ppt/media/image13.svg>
</file>

<file path=ppt/media/image14.svg>
</file>

<file path=ppt/media/image15.sv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svg>
</file>

<file path=ppt/media/image6.svg>
</file>

<file path=ppt/media/image7.sv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0661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sv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svg"/><Relationship Id="rId5" Type="http://schemas.openxmlformats.org/officeDocument/2006/relationships/image" Target="../media/image9.svg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2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svg"/><Relationship Id="rId5" Type="http://schemas.openxmlformats.org/officeDocument/2006/relationships/image" Target="../media/image13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Шкільний Telegram-bot : Інновації у навчанні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Презентація інноваційного рішення, що переосмислює взаємодію між учнями, вчителями та адміністрацією через знайомий інтерфейс месенджера Telegram.</a:t>
            </a:r>
            <a:endParaRPr lang="en-US" sz="1750" dirty="0"/>
          </a:p>
        </p:txBody>
      </p:sp>
      <p:sp>
        <p:nvSpPr>
          <p:cNvPr id="5" name="Прямокутник 4">
            <a:extLst>
              <a:ext uri="{FF2B5EF4-FFF2-40B4-BE49-F238E27FC236}">
                <a16:creationId xmlns:a16="http://schemas.microsoft.com/office/drawing/2014/main" id="{6E478130-9DA7-4466-A424-A65521D2B4EF}"/>
              </a:ext>
            </a:extLst>
          </p:cNvPr>
          <p:cNvSpPr/>
          <p:nvPr/>
        </p:nvSpPr>
        <p:spPr>
          <a:xfrm>
            <a:off x="12867588" y="7795967"/>
            <a:ext cx="1630837" cy="32051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6" name="Прямокутник 5">
            <a:extLst>
              <a:ext uri="{FF2B5EF4-FFF2-40B4-BE49-F238E27FC236}">
                <a16:creationId xmlns:a16="http://schemas.microsoft.com/office/drawing/2014/main" id="{582C4AFC-3F55-441F-8890-112001183AFB}"/>
              </a:ext>
            </a:extLst>
          </p:cNvPr>
          <p:cNvSpPr/>
          <p:nvPr/>
        </p:nvSpPr>
        <p:spPr>
          <a:xfrm>
            <a:off x="13021192" y="7890236"/>
            <a:ext cx="1630837" cy="32051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5136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Заклик до дії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074313"/>
            <a:ext cx="721625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Приєднуйтесь до освітньої революції з нашим Telegram-ботом!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6280190" y="2819162"/>
            <a:ext cx="30480" cy="141732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449163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Інвестуйте в майбутнє освіти — інновації починаються тут і зараз. Ми готові продемонструвати повноцінний функціонал та обговорити умови співпраці.</a:t>
            </a:r>
            <a:endParaRPr lang="en-US" sz="1750" dirty="0"/>
          </a:p>
        </p:txBody>
      </p:sp>
      <p:sp>
        <p:nvSpPr>
          <p:cNvPr id="9" name="Прямокутник 8">
            <a:extLst>
              <a:ext uri="{FF2B5EF4-FFF2-40B4-BE49-F238E27FC236}">
                <a16:creationId xmlns:a16="http://schemas.microsoft.com/office/drawing/2014/main" id="{EAAE6B37-5B88-460C-A6CB-73B10112E60E}"/>
              </a:ext>
            </a:extLst>
          </p:cNvPr>
          <p:cNvSpPr/>
          <p:nvPr/>
        </p:nvSpPr>
        <p:spPr>
          <a:xfrm>
            <a:off x="12898643" y="7729980"/>
            <a:ext cx="1731757" cy="499619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78806"/>
            <a:ext cx="723685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Чому Telegram-бот для школи?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899410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863340"/>
            <a:ext cx="33973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Природне середовище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353758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Сучасні учні звикли до месенджерів і швидких відповідей, що забезпечує високу залученість до платформи.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5893" y="2899410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3863340"/>
            <a:ext cx="36197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Автоматизація процесів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4353758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Бот допомагає автоматизувати навчальний процес і підтримує учнів, надаючи необхідну інформацію 24/7.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2899410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3863340"/>
            <a:ext cx="34440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Зручність для вчителів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4353758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Менше рутини, пов'язаної з інформуванням і комунікацією, що дозволяє викладачам приділяти більше часу безпосередньо навчанню.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6060519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Використання популярної платформи знижує бар'єр впровадження і підвищує ефективність комунікації.</a:t>
            </a:r>
            <a:endParaRPr lang="en-US" sz="1400" dirty="0"/>
          </a:p>
        </p:txBody>
      </p:sp>
      <p:sp>
        <p:nvSpPr>
          <p:cNvPr id="13" name="Прямокутник 12">
            <a:extLst>
              <a:ext uri="{FF2B5EF4-FFF2-40B4-BE49-F238E27FC236}">
                <a16:creationId xmlns:a16="http://schemas.microsoft.com/office/drawing/2014/main" id="{3928363F-B179-4C19-8292-A826FFCA5ED0}"/>
              </a:ext>
            </a:extLst>
          </p:cNvPr>
          <p:cNvSpPr/>
          <p:nvPr/>
        </p:nvSpPr>
        <p:spPr>
          <a:xfrm>
            <a:off x="12870363" y="7729979"/>
            <a:ext cx="1760037" cy="397676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810" y="450056"/>
            <a:ext cx="6866453" cy="409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Від проблеми до інноваційного рішення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572810" y="1268373"/>
            <a:ext cx="6469975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❌</a:t>
            </a:r>
            <a:r>
              <a:rPr lang="en-US" sz="19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Проблема: Що не працює в традиційній системі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572810" y="1766888"/>
            <a:ext cx="368260" cy="368260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104662" y="1823085"/>
            <a:ext cx="2045970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Втрата інформації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104662" y="2242304"/>
            <a:ext cx="6010870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Розклад, важливі оголошення та зміни часто губляться в паперах або неорганізованих чатах.</a:t>
            </a:r>
            <a:endParaRPr lang="en-US" sz="1250" dirty="0"/>
          </a:p>
        </p:txBody>
      </p:sp>
      <p:sp>
        <p:nvSpPr>
          <p:cNvPr id="7" name="Shape 5"/>
          <p:cNvSpPr/>
          <p:nvPr/>
        </p:nvSpPr>
        <p:spPr>
          <a:xfrm>
            <a:off x="572810" y="3093482"/>
            <a:ext cx="368260" cy="368260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104662" y="3149679"/>
            <a:ext cx="2393156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Запізнення зі змінами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04662" y="3568898"/>
            <a:ext cx="6010870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Критичні зміни в розкладі або подіях дізнаються запізно, спричиняючи плутанину.</a:t>
            </a:r>
            <a:endParaRPr lang="en-US" sz="1250" dirty="0"/>
          </a:p>
        </p:txBody>
      </p:sp>
      <p:sp>
        <p:nvSpPr>
          <p:cNvPr id="10" name="Shape 8"/>
          <p:cNvSpPr/>
          <p:nvPr/>
        </p:nvSpPr>
        <p:spPr>
          <a:xfrm>
            <a:off x="572810" y="4420076"/>
            <a:ext cx="368260" cy="368260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104662" y="4476274"/>
            <a:ext cx="4460558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Відсутність механізму зворотного зв’язку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04662" y="4895493"/>
            <a:ext cx="6010870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Немає централізованої системи для швидкого та анонімного збору пропозицій/скарг.</a:t>
            </a:r>
            <a:endParaRPr lang="en-US" sz="1250" dirty="0"/>
          </a:p>
        </p:txBody>
      </p:sp>
      <p:sp>
        <p:nvSpPr>
          <p:cNvPr id="13" name="Text 11"/>
          <p:cNvSpPr/>
          <p:nvPr/>
        </p:nvSpPr>
        <p:spPr>
          <a:xfrm>
            <a:off x="7522488" y="1268373"/>
            <a:ext cx="6542723" cy="621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✅</a:t>
            </a:r>
            <a:r>
              <a:rPr lang="en-US" sz="19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Наше рішення: Централізована цифрова платформа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7522488" y="2073712"/>
            <a:ext cx="6542723" cy="1258967"/>
          </a:xfrm>
          <a:prstGeom prst="roundRect">
            <a:avLst>
              <a:gd name="adj" fmla="val 5461"/>
            </a:avLst>
          </a:prstGeom>
          <a:solidFill>
            <a:srgbClr val="E9E6FA"/>
          </a:solidFill>
          <a:ln w="7620">
            <a:solidFill>
              <a:srgbClr val="5E4CE6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7693700" y="2244923"/>
            <a:ext cx="491014" cy="491014"/>
          </a:xfrm>
          <a:prstGeom prst="roundRect">
            <a:avLst>
              <a:gd name="adj" fmla="val 18620825"/>
            </a:avLst>
          </a:prstGeom>
          <a:solidFill>
            <a:srgbClr val="5E4CE6"/>
          </a:solidFill>
          <a:ln/>
        </p:spPr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28717" y="2379940"/>
            <a:ext cx="220861" cy="220861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7693700" y="2899529"/>
            <a:ext cx="6200299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Усе в одному місці: Централізований доступ до всієї шкільної інформації.</a:t>
            </a:r>
            <a:endParaRPr lang="en-US" sz="1250" dirty="0"/>
          </a:p>
        </p:txBody>
      </p:sp>
      <p:sp>
        <p:nvSpPr>
          <p:cNvPr id="18" name="Shape 15"/>
          <p:cNvSpPr/>
          <p:nvPr/>
        </p:nvSpPr>
        <p:spPr>
          <a:xfrm>
            <a:off x="7522488" y="3496270"/>
            <a:ext cx="6542723" cy="1258967"/>
          </a:xfrm>
          <a:prstGeom prst="roundRect">
            <a:avLst>
              <a:gd name="adj" fmla="val 5461"/>
            </a:avLst>
          </a:prstGeom>
          <a:solidFill>
            <a:srgbClr val="E9E6FA"/>
          </a:solidFill>
          <a:ln w="7620">
            <a:solidFill>
              <a:srgbClr val="5E4CE6"/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7693700" y="3667482"/>
            <a:ext cx="491014" cy="491014"/>
          </a:xfrm>
          <a:prstGeom prst="roundRect">
            <a:avLst>
              <a:gd name="adj" fmla="val 18620825"/>
            </a:avLst>
          </a:prstGeom>
          <a:solidFill>
            <a:srgbClr val="5E4CE6"/>
          </a:solidFill>
          <a:ln/>
        </p:spPr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28717" y="3802499"/>
            <a:ext cx="220861" cy="220861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7693700" y="4322088"/>
            <a:ext cx="6200299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Миттєві сповіщення: Оперативна доставка важливих оновлень.</a:t>
            </a:r>
            <a:endParaRPr lang="en-US" sz="1250" dirty="0"/>
          </a:p>
        </p:txBody>
      </p:sp>
      <p:sp>
        <p:nvSpPr>
          <p:cNvPr id="22" name="Shape 18"/>
          <p:cNvSpPr/>
          <p:nvPr/>
        </p:nvSpPr>
        <p:spPr>
          <a:xfrm>
            <a:off x="7522488" y="4918829"/>
            <a:ext cx="6542723" cy="1258967"/>
          </a:xfrm>
          <a:prstGeom prst="roundRect">
            <a:avLst>
              <a:gd name="adj" fmla="val 5461"/>
            </a:avLst>
          </a:prstGeom>
          <a:solidFill>
            <a:srgbClr val="E9E6FA"/>
          </a:solidFill>
          <a:ln w="7620">
            <a:solidFill>
              <a:srgbClr val="5E4CE6"/>
            </a:solidFill>
            <a:prstDash val="solid"/>
          </a:ln>
        </p:spPr>
      </p:sp>
      <p:sp>
        <p:nvSpPr>
          <p:cNvPr id="23" name="Shape 19"/>
          <p:cNvSpPr/>
          <p:nvPr/>
        </p:nvSpPr>
        <p:spPr>
          <a:xfrm>
            <a:off x="7693700" y="5090041"/>
            <a:ext cx="491014" cy="491014"/>
          </a:xfrm>
          <a:prstGeom prst="roundRect">
            <a:avLst>
              <a:gd name="adj" fmla="val 18620825"/>
            </a:avLst>
          </a:prstGeom>
          <a:solidFill>
            <a:srgbClr val="5E4CE6"/>
          </a:solidFill>
          <a:ln/>
        </p:spPr>
      </p:sp>
      <p:pic>
        <p:nvPicPr>
          <p:cNvPr id="24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28717" y="5225058"/>
            <a:ext cx="220861" cy="220861"/>
          </a:xfrm>
          <a:prstGeom prst="rect">
            <a:avLst/>
          </a:prstGeom>
        </p:spPr>
      </p:pic>
      <p:sp>
        <p:nvSpPr>
          <p:cNvPr id="25" name="Text 20"/>
          <p:cNvSpPr/>
          <p:nvPr/>
        </p:nvSpPr>
        <p:spPr>
          <a:xfrm>
            <a:off x="7693700" y="5744647"/>
            <a:ext cx="6200299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Система скарг і пропозицій: Прозорий канал зворотного зв'язку.</a:t>
            </a:r>
            <a:endParaRPr lang="en-US" sz="1250" dirty="0"/>
          </a:p>
        </p:txBody>
      </p:sp>
      <p:sp>
        <p:nvSpPr>
          <p:cNvPr id="26" name="Shape 21"/>
          <p:cNvSpPr/>
          <p:nvPr/>
        </p:nvSpPr>
        <p:spPr>
          <a:xfrm>
            <a:off x="7522488" y="6341388"/>
            <a:ext cx="6542723" cy="1258967"/>
          </a:xfrm>
          <a:prstGeom prst="roundRect">
            <a:avLst>
              <a:gd name="adj" fmla="val 5461"/>
            </a:avLst>
          </a:prstGeom>
          <a:solidFill>
            <a:srgbClr val="E9E6FA"/>
          </a:solidFill>
          <a:ln w="7620">
            <a:solidFill>
              <a:srgbClr val="5E4CE6"/>
            </a:solidFill>
            <a:prstDash val="solid"/>
          </a:ln>
        </p:spPr>
      </p:sp>
      <p:sp>
        <p:nvSpPr>
          <p:cNvPr id="27" name="Shape 22"/>
          <p:cNvSpPr/>
          <p:nvPr/>
        </p:nvSpPr>
        <p:spPr>
          <a:xfrm>
            <a:off x="7693700" y="6512600"/>
            <a:ext cx="491014" cy="491014"/>
          </a:xfrm>
          <a:prstGeom prst="roundRect">
            <a:avLst>
              <a:gd name="adj" fmla="val 18620825"/>
            </a:avLst>
          </a:prstGeom>
          <a:solidFill>
            <a:srgbClr val="5E4CE6"/>
          </a:solidFill>
          <a:ln/>
        </p:spPr>
      </p:sp>
      <p:pic>
        <p:nvPicPr>
          <p:cNvPr id="28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28717" y="6647617"/>
            <a:ext cx="220861" cy="220861"/>
          </a:xfrm>
          <a:prstGeom prst="rect">
            <a:avLst/>
          </a:prstGeom>
        </p:spPr>
      </p:pic>
      <p:sp>
        <p:nvSpPr>
          <p:cNvPr id="29" name="Text 23"/>
          <p:cNvSpPr/>
          <p:nvPr/>
        </p:nvSpPr>
        <p:spPr>
          <a:xfrm>
            <a:off x="7693700" y="7167205"/>
            <a:ext cx="6200299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Автоматична розсилка: Гарантована доставка важливих повідомлень.</a:t>
            </a:r>
            <a:endParaRPr lang="en-US" sz="1250" dirty="0"/>
          </a:p>
        </p:txBody>
      </p:sp>
      <p:sp>
        <p:nvSpPr>
          <p:cNvPr id="30" name="Прямокутник 29">
            <a:extLst>
              <a:ext uri="{FF2B5EF4-FFF2-40B4-BE49-F238E27FC236}">
                <a16:creationId xmlns:a16="http://schemas.microsoft.com/office/drawing/2014/main" id="{8E73B36A-8BEF-4D2B-810E-C44C1C744420}"/>
              </a:ext>
            </a:extLst>
          </p:cNvPr>
          <p:cNvSpPr/>
          <p:nvPr/>
        </p:nvSpPr>
        <p:spPr>
          <a:xfrm>
            <a:off x="12879790" y="7763946"/>
            <a:ext cx="1630837" cy="465654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71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6473" y="455771"/>
            <a:ext cx="6089333" cy="414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Ключові можливості Telegram-бота</a:t>
            </a:r>
            <a:endParaRPr lang="en-US" sz="2600" dirty="0"/>
          </a:p>
        </p:txBody>
      </p:sp>
      <p:sp>
        <p:nvSpPr>
          <p:cNvPr id="4" name="Shape 1"/>
          <p:cNvSpPr/>
          <p:nvPr/>
        </p:nvSpPr>
        <p:spPr>
          <a:xfrm>
            <a:off x="6066473" y="1367314"/>
            <a:ext cx="7983855" cy="1226463"/>
          </a:xfrm>
          <a:prstGeom prst="roundRect">
            <a:avLst>
              <a:gd name="adj" fmla="val 894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066473" y="1344454"/>
            <a:ext cx="7983855" cy="91440"/>
          </a:xfrm>
          <a:prstGeom prst="roundRect">
            <a:avLst>
              <a:gd name="adj" fmla="val 76131"/>
            </a:avLst>
          </a:prstGeom>
          <a:solidFill>
            <a:srgbClr val="5E4CE6"/>
          </a:solidFill>
          <a:ln/>
        </p:spPr>
      </p:sp>
      <p:sp>
        <p:nvSpPr>
          <p:cNvPr id="6" name="Shape 3"/>
          <p:cNvSpPr/>
          <p:nvPr/>
        </p:nvSpPr>
        <p:spPr>
          <a:xfrm>
            <a:off x="9809798" y="1118711"/>
            <a:ext cx="497205" cy="497205"/>
          </a:xfrm>
          <a:prstGeom prst="roundRect">
            <a:avLst>
              <a:gd name="adj" fmla="val 183908"/>
            </a:avLst>
          </a:prstGeom>
          <a:solidFill>
            <a:srgbClr val="5E4CE6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58983" y="1267897"/>
            <a:ext cx="198834" cy="19883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255068" y="1781651"/>
            <a:ext cx="2998113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Актуальний розклад уроків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6255068" y="2140029"/>
            <a:ext cx="7606665" cy="265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Швидкий доступ до тижневого розкладу для учнів та вчителів, включаючи оперативні зміни.</a:t>
            </a:r>
            <a:endParaRPr lang="en-US" sz="1300" dirty="0"/>
          </a:p>
        </p:txBody>
      </p:sp>
      <p:sp>
        <p:nvSpPr>
          <p:cNvPr id="10" name="Shape 6"/>
          <p:cNvSpPr/>
          <p:nvPr/>
        </p:nvSpPr>
        <p:spPr>
          <a:xfrm>
            <a:off x="6066473" y="3008114"/>
            <a:ext cx="7983855" cy="1226463"/>
          </a:xfrm>
          <a:prstGeom prst="roundRect">
            <a:avLst>
              <a:gd name="adj" fmla="val 894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1" name="Shape 7"/>
          <p:cNvSpPr/>
          <p:nvPr/>
        </p:nvSpPr>
        <p:spPr>
          <a:xfrm>
            <a:off x="6066473" y="2985254"/>
            <a:ext cx="7983855" cy="91440"/>
          </a:xfrm>
          <a:prstGeom prst="roundRect">
            <a:avLst>
              <a:gd name="adj" fmla="val 76131"/>
            </a:avLst>
          </a:prstGeom>
          <a:solidFill>
            <a:srgbClr val="5E4CE6"/>
          </a:solidFill>
          <a:ln/>
        </p:spPr>
      </p:sp>
      <p:sp>
        <p:nvSpPr>
          <p:cNvPr id="12" name="Shape 8"/>
          <p:cNvSpPr/>
          <p:nvPr/>
        </p:nvSpPr>
        <p:spPr>
          <a:xfrm>
            <a:off x="9809798" y="2759512"/>
            <a:ext cx="497205" cy="497205"/>
          </a:xfrm>
          <a:prstGeom prst="roundRect">
            <a:avLst>
              <a:gd name="adj" fmla="val 183908"/>
            </a:avLst>
          </a:prstGeom>
          <a:solidFill>
            <a:srgbClr val="5E4CE6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58983" y="2908697"/>
            <a:ext cx="198834" cy="19883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6255068" y="3422452"/>
            <a:ext cx="2071807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Розклад дзвінків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6255068" y="3780830"/>
            <a:ext cx="7606665" cy="265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Нагадування про початок та кінець уроків, а також про перерви.</a:t>
            </a:r>
            <a:endParaRPr lang="en-US" sz="1300" dirty="0"/>
          </a:p>
        </p:txBody>
      </p:sp>
      <p:sp>
        <p:nvSpPr>
          <p:cNvPr id="16" name="Shape 11"/>
          <p:cNvSpPr/>
          <p:nvPr/>
        </p:nvSpPr>
        <p:spPr>
          <a:xfrm>
            <a:off x="6066473" y="4648914"/>
            <a:ext cx="7983855" cy="1491615"/>
          </a:xfrm>
          <a:prstGeom prst="roundRect">
            <a:avLst>
              <a:gd name="adj" fmla="val 7356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7" name="Shape 12"/>
          <p:cNvSpPr/>
          <p:nvPr/>
        </p:nvSpPr>
        <p:spPr>
          <a:xfrm>
            <a:off x="6066473" y="4626054"/>
            <a:ext cx="7983855" cy="91440"/>
          </a:xfrm>
          <a:prstGeom prst="roundRect">
            <a:avLst>
              <a:gd name="adj" fmla="val 76131"/>
            </a:avLst>
          </a:prstGeom>
          <a:solidFill>
            <a:srgbClr val="5E4CE6"/>
          </a:solidFill>
          <a:ln/>
        </p:spPr>
      </p:sp>
      <p:sp>
        <p:nvSpPr>
          <p:cNvPr id="18" name="Shape 13"/>
          <p:cNvSpPr/>
          <p:nvPr/>
        </p:nvSpPr>
        <p:spPr>
          <a:xfrm>
            <a:off x="9809798" y="4400312"/>
            <a:ext cx="497205" cy="497205"/>
          </a:xfrm>
          <a:prstGeom prst="roundRect">
            <a:avLst>
              <a:gd name="adj" fmla="val 183908"/>
            </a:avLst>
          </a:prstGeom>
          <a:solidFill>
            <a:srgbClr val="5E4CE6"/>
          </a:solidFill>
          <a:ln/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58983" y="4549497"/>
            <a:ext cx="198834" cy="198834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6255068" y="5063252"/>
            <a:ext cx="3215045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Конфіденційна система скарг</a:t>
            </a: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6255068" y="5421630"/>
            <a:ext cx="7606665" cy="530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Можливість подати анонімні скарги або конструктивні пропозиції для покращення шкільного життя.</a:t>
            </a:r>
            <a:endParaRPr lang="en-US" sz="1300" dirty="0"/>
          </a:p>
        </p:txBody>
      </p:sp>
      <p:sp>
        <p:nvSpPr>
          <p:cNvPr id="22" name="Shape 16"/>
          <p:cNvSpPr/>
          <p:nvPr/>
        </p:nvSpPr>
        <p:spPr>
          <a:xfrm>
            <a:off x="6066473" y="6554867"/>
            <a:ext cx="7983855" cy="1226463"/>
          </a:xfrm>
          <a:prstGeom prst="roundRect">
            <a:avLst>
              <a:gd name="adj" fmla="val 894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23" name="Shape 17"/>
          <p:cNvSpPr/>
          <p:nvPr/>
        </p:nvSpPr>
        <p:spPr>
          <a:xfrm>
            <a:off x="6066473" y="6532007"/>
            <a:ext cx="7983855" cy="91440"/>
          </a:xfrm>
          <a:prstGeom prst="roundRect">
            <a:avLst>
              <a:gd name="adj" fmla="val 76131"/>
            </a:avLst>
          </a:prstGeom>
          <a:solidFill>
            <a:srgbClr val="5E4CE6"/>
          </a:solidFill>
          <a:ln/>
        </p:spPr>
      </p:sp>
      <p:sp>
        <p:nvSpPr>
          <p:cNvPr id="24" name="Shape 18"/>
          <p:cNvSpPr/>
          <p:nvPr/>
        </p:nvSpPr>
        <p:spPr>
          <a:xfrm>
            <a:off x="9809798" y="6306264"/>
            <a:ext cx="497205" cy="497205"/>
          </a:xfrm>
          <a:prstGeom prst="roundRect">
            <a:avLst>
              <a:gd name="adj" fmla="val 183908"/>
            </a:avLst>
          </a:prstGeom>
          <a:solidFill>
            <a:srgbClr val="5E4CE6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58983" y="6455450"/>
            <a:ext cx="198834" cy="198834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6255068" y="6969204"/>
            <a:ext cx="2572345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Діалог з адміністрацією</a:t>
            </a:r>
            <a:endParaRPr lang="en-US" sz="1600" dirty="0"/>
          </a:p>
        </p:txBody>
      </p:sp>
      <p:sp>
        <p:nvSpPr>
          <p:cNvPr id="27" name="Text 20"/>
          <p:cNvSpPr/>
          <p:nvPr/>
        </p:nvSpPr>
        <p:spPr>
          <a:xfrm>
            <a:off x="6255068" y="7327582"/>
            <a:ext cx="7606665" cy="265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Приватний канал для офіційного спілкування та вирішення індивідуальних питань.</a:t>
            </a:r>
            <a:endParaRPr lang="en-US" sz="1300" dirty="0"/>
          </a:p>
        </p:txBody>
      </p:sp>
      <p:sp>
        <p:nvSpPr>
          <p:cNvPr id="28" name="Прямокутник 27">
            <a:extLst>
              <a:ext uri="{FF2B5EF4-FFF2-40B4-BE49-F238E27FC236}">
                <a16:creationId xmlns:a16="http://schemas.microsoft.com/office/drawing/2014/main" id="{648BAC60-28AC-4071-97B4-BD654B4E0D3B}"/>
              </a:ext>
            </a:extLst>
          </p:cNvPr>
          <p:cNvSpPr/>
          <p:nvPr/>
        </p:nvSpPr>
        <p:spPr>
          <a:xfrm>
            <a:off x="12879790" y="7796337"/>
            <a:ext cx="1665769" cy="32051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8669" y="611862"/>
            <a:ext cx="6131004" cy="556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Схема роботи та взаємодії</a:t>
            </a:r>
            <a:endParaRPr lang="en-US" sz="3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485" y="1613059"/>
            <a:ext cx="12965311" cy="55909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04920" y="6143745"/>
            <a:ext cx="2941390" cy="367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Адмін отримує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1704920" y="4849533"/>
            <a:ext cx="2941390" cy="367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Надсилає відгук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704920" y="3568394"/>
            <a:ext cx="2941390" cy="367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Обирає функцію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704920" y="2274183"/>
            <a:ext cx="2941390" cy="367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Відкриває бот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778669" y="7454265"/>
            <a:ext cx="13073063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Інтуїтивно зрозумілий інтерфейс забезпечує швидке освоєння та щоденне використання усіма учасниками навчального процесу.</a:t>
            </a:r>
            <a:endParaRPr lang="en-US" sz="1400" dirty="0"/>
          </a:p>
        </p:txBody>
      </p:sp>
      <p:sp>
        <p:nvSpPr>
          <p:cNvPr id="9" name="Прямокутник 8">
            <a:extLst>
              <a:ext uri="{FF2B5EF4-FFF2-40B4-BE49-F238E27FC236}">
                <a16:creationId xmlns:a16="http://schemas.microsoft.com/office/drawing/2014/main" id="{EC90FB0D-3140-444B-A561-2ECE34AD13D6}"/>
              </a:ext>
            </a:extLst>
          </p:cNvPr>
          <p:cNvSpPr/>
          <p:nvPr/>
        </p:nvSpPr>
        <p:spPr>
          <a:xfrm>
            <a:off x="12851509" y="7739062"/>
            <a:ext cx="1778891" cy="490537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6280" y="1039058"/>
            <a:ext cx="9011007" cy="511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Дорожня карта: Розширення функціоналу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16280" y="1959888"/>
            <a:ext cx="13197840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Наші подальші кроки зосереджені на інтеграції додаткових модулів для створення повноцінної цифрової екосистеми.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16280" y="5013841"/>
            <a:ext cx="13197840" cy="22860"/>
          </a:xfrm>
          <a:prstGeom prst="roundRect">
            <a:avLst>
              <a:gd name="adj" fmla="val 376010"/>
            </a:avLst>
          </a:prstGeom>
          <a:solidFill>
            <a:srgbClr val="BDB8DF"/>
          </a:solidFill>
          <a:ln/>
        </p:spPr>
      </p:sp>
      <p:sp>
        <p:nvSpPr>
          <p:cNvPr id="5" name="Shape 3"/>
          <p:cNvSpPr/>
          <p:nvPr/>
        </p:nvSpPr>
        <p:spPr>
          <a:xfrm>
            <a:off x="716280" y="2517458"/>
            <a:ext cx="3107650" cy="2168962"/>
          </a:xfrm>
          <a:prstGeom prst="roundRect">
            <a:avLst>
              <a:gd name="adj" fmla="val 396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928449" y="2729627"/>
            <a:ext cx="2683312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📚</a:t>
            </a: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Модуль домашніх завдань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928449" y="3499604"/>
            <a:ext cx="2683312" cy="982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Автоматична публікація завдань, термінів здачі та нагадування учням.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079677" y="5036701"/>
            <a:ext cx="3107650" cy="2176582"/>
          </a:xfrm>
          <a:prstGeom prst="rect">
            <a:avLst/>
          </a:prstGeom>
          <a:solidFill>
            <a:srgbClr val="E9E6FA"/>
          </a:solidFill>
          <a:ln/>
        </p:spPr>
      </p:sp>
      <p:sp>
        <p:nvSpPr>
          <p:cNvPr id="9" name="Text 7"/>
          <p:cNvSpPr/>
          <p:nvPr/>
        </p:nvSpPr>
        <p:spPr>
          <a:xfrm>
            <a:off x="4354354" y="5241250"/>
            <a:ext cx="2558177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📊</a:t>
            </a: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Онлайн-оцінки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4291846" y="5691426"/>
            <a:ext cx="2683312" cy="1309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Доступ до поточної успішності та звітів для учнів і батьків у режимі реального часу.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443073" y="2517458"/>
            <a:ext cx="3107650" cy="2496383"/>
          </a:xfrm>
          <a:prstGeom prst="roundRect">
            <a:avLst>
              <a:gd name="adj" fmla="val 344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55242" y="2729627"/>
            <a:ext cx="2683312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🎯</a:t>
            </a: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Інтерактивні опитування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7655242" y="3499604"/>
            <a:ext cx="2683312" cy="1309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Проведення швидких опитувань серед учнів та персоналу з автоматичною обробкою результатів.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0806470" y="5036701"/>
            <a:ext cx="3107650" cy="2168962"/>
          </a:xfrm>
          <a:prstGeom prst="rect">
            <a:avLst/>
          </a:prstGeom>
          <a:solidFill>
            <a:srgbClr val="E9E6FA"/>
          </a:solidFill>
          <a:ln/>
        </p:spPr>
      </p:sp>
      <p:sp>
        <p:nvSpPr>
          <p:cNvPr id="15" name="Text 13"/>
          <p:cNvSpPr/>
          <p:nvPr/>
        </p:nvSpPr>
        <p:spPr>
          <a:xfrm>
            <a:off x="11018639" y="5241250"/>
            <a:ext cx="2683312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🏫</a:t>
            </a: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Масштабування платформи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11018639" y="6011228"/>
            <a:ext cx="2683312" cy="982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Адаптація бота для впровадження в інші освітні заклади та мережі.</a:t>
            </a:r>
            <a:endParaRPr lang="en-US" sz="1600" dirty="0"/>
          </a:p>
        </p:txBody>
      </p:sp>
      <p:sp>
        <p:nvSpPr>
          <p:cNvPr id="17" name="Прямокутник 16">
            <a:extLst>
              <a:ext uri="{FF2B5EF4-FFF2-40B4-BE49-F238E27FC236}">
                <a16:creationId xmlns:a16="http://schemas.microsoft.com/office/drawing/2014/main" id="{A59064A8-BB2E-46BC-A6DD-FBBF61D2C0FB}"/>
              </a:ext>
            </a:extLst>
          </p:cNvPr>
          <p:cNvSpPr/>
          <p:nvPr/>
        </p:nvSpPr>
        <p:spPr>
          <a:xfrm>
            <a:off x="12886532" y="7763232"/>
            <a:ext cx="1630837" cy="443508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371" y="533757"/>
            <a:ext cx="11482388" cy="485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Інтеграція штучного інтелекту (ШІ) у навчальний процес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679371" y="1484828"/>
            <a:ext cx="6399014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Ми плануємо використовувати ШІ для забезпечення персоналізованого навчання та ефективного контролю знань.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679371" y="2280523"/>
            <a:ext cx="6399014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Генерація тестів: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ШІ створює унікальні тести для повторення матеріалу та перевірки знань.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79371" y="2969419"/>
            <a:ext cx="6399014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Персоналізація: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Адаптивні завдання, які підлаштовуються під поточний рівень і прогалини в знаннях учня.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79371" y="3658314"/>
            <a:ext cx="6399014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Аналітика: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Автоматичний аналіз результатів, що дає вчителям глибоке розуміння прогресу.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79371" y="4347210"/>
            <a:ext cx="6399014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Рекомендації:</a:t>
            </a: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Цільові поради для учнів щодо того, які теми потрібно додатково опрацювати.</a:t>
            </a:r>
            <a:endParaRPr lang="en-US" sz="15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635" y="1528524"/>
            <a:ext cx="6099804" cy="6099804"/>
          </a:xfrm>
          <a:prstGeom prst="rect">
            <a:avLst/>
          </a:prstGeom>
        </p:spPr>
      </p:pic>
      <p:sp>
        <p:nvSpPr>
          <p:cNvPr id="9" name="Прямокутник 8">
            <a:extLst>
              <a:ext uri="{FF2B5EF4-FFF2-40B4-BE49-F238E27FC236}">
                <a16:creationId xmlns:a16="http://schemas.microsoft.com/office/drawing/2014/main" id="{996D2830-AAAB-4CD2-A8B0-B7FD503B3150}"/>
              </a:ext>
            </a:extLst>
          </p:cNvPr>
          <p:cNvSpPr/>
          <p:nvPr/>
        </p:nvSpPr>
        <p:spPr>
          <a:xfrm>
            <a:off x="12844020" y="7729980"/>
            <a:ext cx="1720392" cy="407815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1407"/>
            <a:ext cx="1275135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Головні переваги Telegram-бота для всіх користувачів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802011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1802011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059305"/>
            <a:ext cx="29894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⚡</a:t>
            </a: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Миттєвий доступ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254972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Не потрібно встановлювати додаткові програми — запуск відбувається одразу в Telegram.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1802011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1802011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059305"/>
            <a:ext cx="39629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💬</a:t>
            </a: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Простота використання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2549723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Інтерфейс месенджера забезпечує інтуїтивно зрозуміле та зручне спілкування.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3759637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3759637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4016931"/>
            <a:ext cx="37089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🔔</a:t>
            </a: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Актуальні сповіщення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4507349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Нагадування про події, зміни в розкладі та домашні завдання прямо на телефон.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3759637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3759637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4016931"/>
            <a:ext cx="33194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👥</a:t>
            </a: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Гнучка комунікація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4507349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Підтримка групових чатів для класів і приватних звернень до адміністрації.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5717262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63310" y="5717262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21" name="Text 19"/>
          <p:cNvSpPr/>
          <p:nvPr/>
        </p:nvSpPr>
        <p:spPr>
          <a:xfrm>
            <a:off x="1142524" y="59745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🔒</a:t>
            </a: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Безпека даних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142524" y="6464975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Надійний захист інформації та конфіденційність звернень.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8548" y="5717262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398067" y="5717262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25" name="Text 23"/>
          <p:cNvSpPr/>
          <p:nvPr/>
        </p:nvSpPr>
        <p:spPr>
          <a:xfrm>
            <a:off x="7777282" y="5974556"/>
            <a:ext cx="37217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📱</a:t>
            </a: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Кросплатформенність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777282" y="6464975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Працює бездоганно на будь-якому пристрої — смартфоні, планшеті чи ПК.</a:t>
            </a:r>
            <a:endParaRPr lang="en-US" sz="1750" dirty="0"/>
          </a:p>
        </p:txBody>
      </p:sp>
      <p:sp>
        <p:nvSpPr>
          <p:cNvPr id="27" name="Прямокутник 26">
            <a:extLst>
              <a:ext uri="{FF2B5EF4-FFF2-40B4-BE49-F238E27FC236}">
                <a16:creationId xmlns:a16="http://schemas.microsoft.com/office/drawing/2014/main" id="{24A742E2-5D3F-45DF-B7C2-A9C0FAB72EB9}"/>
              </a:ext>
            </a:extLst>
          </p:cNvPr>
          <p:cNvSpPr/>
          <p:nvPr/>
        </p:nvSpPr>
        <p:spPr>
          <a:xfrm>
            <a:off x="12870363" y="7778238"/>
            <a:ext cx="1630837" cy="357094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3405" y="450533"/>
            <a:ext cx="7860506" cy="409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Модель монетизації та фінансовий потенціал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573405" y="1290161"/>
            <a:ext cx="163830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01</a:t>
            </a:r>
            <a:endParaRPr lang="en-US" sz="125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573405" y="1545788"/>
            <a:ext cx="7930277" cy="2286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5" name="Text 3"/>
          <p:cNvSpPr/>
          <p:nvPr/>
        </p:nvSpPr>
        <p:spPr>
          <a:xfrm>
            <a:off x="573405" y="1673423"/>
            <a:ext cx="204787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Freemium для шкіл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73405" y="2093238"/>
            <a:ext cx="7930277" cy="524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Базовий набір функцій надається безкоштовно. Преміум-підписка включає розширену аналітику та інтеграцію з іншими системами.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73405" y="2904053"/>
            <a:ext cx="163830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02</a:t>
            </a:r>
            <a:endParaRPr lang="en-US" sz="125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73405" y="3159681"/>
            <a:ext cx="7930277" cy="2286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9" name="Text 7"/>
          <p:cNvSpPr/>
          <p:nvPr/>
        </p:nvSpPr>
        <p:spPr>
          <a:xfrm>
            <a:off x="573405" y="3287316"/>
            <a:ext cx="3864054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Реклама партнерів (контрольована)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3405" y="3707130"/>
            <a:ext cx="7930277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Цільова реклама освітніх курсів, репетиторів, канцелярських товарів та приладдя для школи.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573405" y="4255889"/>
            <a:ext cx="163830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03</a:t>
            </a:r>
            <a:endParaRPr lang="en-US" sz="125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573405" y="4511516"/>
            <a:ext cx="7930277" cy="2286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3" name="Text 11"/>
          <p:cNvSpPr/>
          <p:nvPr/>
        </p:nvSpPr>
        <p:spPr>
          <a:xfrm>
            <a:off x="573405" y="4639151"/>
            <a:ext cx="220277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B2B продаж ліцензій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73405" y="5058966"/>
            <a:ext cx="7930277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Корпоративні підписки для управління школами, міськими та обласними відділами освіти.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573405" y="5607725"/>
            <a:ext cx="163830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04</a:t>
            </a:r>
            <a:endParaRPr lang="en-US" sz="125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573405" y="5863352"/>
            <a:ext cx="7930277" cy="2286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7" name="Text 15"/>
          <p:cNvSpPr/>
          <p:nvPr/>
        </p:nvSpPr>
        <p:spPr>
          <a:xfrm>
            <a:off x="573405" y="5990987"/>
            <a:ext cx="2071092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Преміум Аналітика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73405" y="6410801"/>
            <a:ext cx="7930277" cy="524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Продаж деталізованих звітів про активність користувачів, залученість та ефективність комунікацій для адміністрації.</a:t>
            </a:r>
            <a:endParaRPr lang="en-US" sz="1250" dirty="0"/>
          </a:p>
        </p:txBody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3375" y="676222"/>
            <a:ext cx="5153620" cy="5153620"/>
          </a:xfrm>
          <a:prstGeom prst="rect">
            <a:avLst/>
          </a:prstGeom>
        </p:spPr>
      </p:pic>
      <p:sp>
        <p:nvSpPr>
          <p:cNvPr id="20" name="Shape 17"/>
          <p:cNvSpPr/>
          <p:nvPr/>
        </p:nvSpPr>
        <p:spPr>
          <a:xfrm>
            <a:off x="8903375" y="6114871"/>
            <a:ext cx="5153620" cy="1640086"/>
          </a:xfrm>
          <a:prstGeom prst="roundRect">
            <a:avLst>
              <a:gd name="adj" fmla="val 4195"/>
            </a:avLst>
          </a:prstGeom>
          <a:solidFill>
            <a:srgbClr val="C3BCF6"/>
          </a:solidFill>
          <a:ln/>
        </p:spPr>
      </p:sp>
      <p:pic>
        <p:nvPicPr>
          <p:cNvPr id="2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7205" y="6282029"/>
            <a:ext cx="255984" cy="204788"/>
          </a:xfrm>
          <a:prstGeom prst="rect">
            <a:avLst/>
          </a:prstGeom>
        </p:spPr>
      </p:pic>
      <p:sp>
        <p:nvSpPr>
          <p:cNvPr id="22" name="Text 18"/>
          <p:cNvSpPr/>
          <p:nvPr/>
        </p:nvSpPr>
        <p:spPr>
          <a:xfrm>
            <a:off x="9487019" y="6263098"/>
            <a:ext cx="204787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Прогноз прибутку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9487019" y="6682912"/>
            <a:ext cx="4406146" cy="7861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Очікуваний середній прибуток при масштабуванні : </a:t>
            </a:r>
            <a:r>
              <a:rPr lang="en-US" sz="1250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30,000–50,000 грн/місяць</a:t>
            </a:r>
            <a:r>
              <a:rPr lang="en-US" sz="12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з високим потенціалом зростання.</a:t>
            </a:r>
            <a:endParaRPr lang="en-US" sz="1250" dirty="0"/>
          </a:p>
        </p:txBody>
      </p:sp>
      <p:sp>
        <p:nvSpPr>
          <p:cNvPr id="24" name="Прямокутник 23">
            <a:extLst>
              <a:ext uri="{FF2B5EF4-FFF2-40B4-BE49-F238E27FC236}">
                <a16:creationId xmlns:a16="http://schemas.microsoft.com/office/drawing/2014/main" id="{F2B94586-9A56-4B0F-97E0-585A53F4DFFF}"/>
              </a:ext>
            </a:extLst>
          </p:cNvPr>
          <p:cNvSpPr/>
          <p:nvPr/>
        </p:nvSpPr>
        <p:spPr>
          <a:xfrm>
            <a:off x="12825851" y="7758532"/>
            <a:ext cx="1804549" cy="40508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674</Words>
  <Application>Microsoft Office PowerPoint</Application>
  <PresentationFormat>Довільний</PresentationFormat>
  <Paragraphs>95</Paragraphs>
  <Slides>10</Slides>
  <Notes>10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10</vt:i4>
      </vt:variant>
    </vt:vector>
  </HeadingPairs>
  <TitlesOfParts>
    <vt:vector size="15" baseType="lpstr">
      <vt:lpstr>Arial</vt:lpstr>
      <vt:lpstr>Calibri</vt:lpstr>
      <vt:lpstr>Arimo</vt:lpstr>
      <vt:lpstr>Outfit Extra Bold</vt:lpstr>
      <vt:lpstr>Office Theme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subject/>
  <dc:creator>User</dc:creator>
  <cp:lastModifiedBy>Xxjxid Jdisjs</cp:lastModifiedBy>
  <cp:revision>3</cp:revision>
  <dcterms:created xsi:type="dcterms:W3CDTF">2025-10-22T22:09:11Z</dcterms:created>
  <dcterms:modified xsi:type="dcterms:W3CDTF">2025-10-22T22:19:39Z</dcterms:modified>
</cp:coreProperties>
</file>